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8" r:id="rId3"/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Syncopate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11" Type="http://schemas.openxmlformats.org/officeDocument/2006/relationships/slide" Target="slides/slide6.xml"/><Relationship Id="rId22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-italic.fntdata"/><Relationship Id="rId13" Type="http://schemas.openxmlformats.org/officeDocument/2006/relationships/slide" Target="slides/slide8.xml"/><Relationship Id="rId24" Type="http://schemas.openxmlformats.org/officeDocument/2006/relationships/font" Target="fonts/Syncopate-bold.fntdata"/><Relationship Id="rId12" Type="http://schemas.openxmlformats.org/officeDocument/2006/relationships/slide" Target="slides/slide7.xml"/><Relationship Id="rId23" Type="http://schemas.openxmlformats.org/officeDocument/2006/relationships/font" Target="fonts/Syncopat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daviddarling.info/encyclopedia/C/contractile_vacuole.html" TargetMode="External"/><Relationship Id="rId3" Type="http://schemas.openxmlformats.org/officeDocument/2006/relationships/hyperlink" Target="https://commons.wikimedia.org/wiki/File:Plant_cell_wall_diagram-en.svg" TargetMode="External"/><Relationship Id="rId4" Type="http://schemas.openxmlformats.org/officeDocument/2006/relationships/hyperlink" Target="http://www.etomica.org/app/modules/sites/Osmosis_old/Background1.html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www.studyblue.co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Clément - Here you are the team: …, we worked on …., helped by two mentors </a:t>
            </a:r>
            <a:r>
              <a:rPr lang="en"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Ueki Noriko, Idan Nuval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Luxmetre : 300 lux, literature: 5000 lux: on les a pas vraiment excité avec la lumière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Bigger slides + avoid bubbles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Pour voir si comme  Clamydomonas ont perdu leur flagelles/meuilleur microscope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Energy spent to proceed reverse osmosis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Algae, protiste, colony, phototaxis positive, mucillage, 2 flagelles for external cell. 3 different schales → lien avec le groupe d’avant: Clamydomonas.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 wanted to focus on motility to explain something at the microscopic scale (sensor to salt). Pourquoi la motilité: rajoute du sel → osmose (vacuoles) - say a little on osmosis → changement de form de paroi externe → impact on flagella.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Still water (thanks to mentor),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10 g/L et 100 g/L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Red filter pour minimiser l’impacte de la lumiere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Source excitation du mouvement: led bleue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Consider only the distance: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Explain x and y axis labels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Explain blue points, after red (mean of each salinity) and the red curve: Distance decreases with the augmentation of salt concentration but we can’t really see the trends of curve between 0.00 and 0.02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Contractile </a:t>
            </a:r>
            <a:r>
              <a:rPr lang="en"/>
              <a:t>vacuole</a:t>
            </a:r>
            <a:r>
              <a:rPr lang="en"/>
              <a:t> works with </a:t>
            </a:r>
            <a:r>
              <a:rPr lang="en"/>
              <a:t>actin</a:t>
            </a:r>
            <a:r>
              <a:rPr lang="en"/>
              <a:t> and </a:t>
            </a:r>
            <a:r>
              <a:rPr lang="en"/>
              <a:t>myosin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Active process that cost energy (ici photo de </a:t>
            </a:r>
            <a:r>
              <a:rPr lang="en"/>
              <a:t>paramecium</a:t>
            </a:r>
            <a:r>
              <a:rPr lang="en"/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</a:t>
            </a:r>
            <a:r>
              <a:rPr lang="en"/>
              <a:t>ugicence , it shrink but don’t implose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http://www.daviddarling.info/encyclopedia/C/contractile_vacuole.html</a:t>
            </a: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https://commons.wikimedia.org/wiki/File:Plant_cell_wall_diagram-en.svg</a:t>
            </a: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Osmosis and cell wall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http://www.etomica.org/app/modules/sites/Osmosis_old/Background1.html</a:t>
            </a: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Eukaryote flagella as a protist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dynein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www.studyblue.com</a:t>
            </a:r>
            <a:r>
              <a:rPr lang="en"/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bg>
      <p:bgPr>
        <a:solidFill>
          <a:srgbClr val="C7F46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012325" y="2220412"/>
            <a:ext cx="5445900" cy="1804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r">
              <a:spcBef>
                <a:spcPts val="0"/>
              </a:spcBef>
              <a:buSzPct val="100000"/>
              <a:defRPr sz="4800"/>
            </a:lvl1pPr>
            <a:lvl2pPr lvl="1" rtl="0" algn="r">
              <a:spcBef>
                <a:spcPts val="0"/>
              </a:spcBef>
              <a:buSzPct val="100000"/>
              <a:defRPr sz="6000"/>
            </a:lvl2pPr>
            <a:lvl3pPr lvl="2" rtl="0" algn="r">
              <a:spcBef>
                <a:spcPts val="0"/>
              </a:spcBef>
              <a:buSzPct val="100000"/>
              <a:defRPr sz="6000"/>
            </a:lvl3pPr>
            <a:lvl4pPr lvl="3" rtl="0" algn="r">
              <a:spcBef>
                <a:spcPts val="0"/>
              </a:spcBef>
              <a:buSzPct val="100000"/>
              <a:defRPr sz="6000"/>
            </a:lvl4pPr>
            <a:lvl5pPr lvl="4" rtl="0" algn="r">
              <a:spcBef>
                <a:spcPts val="0"/>
              </a:spcBef>
              <a:buSzPct val="100000"/>
              <a:defRPr sz="6000"/>
            </a:lvl5pPr>
            <a:lvl6pPr lvl="5" rtl="0" algn="r">
              <a:spcBef>
                <a:spcPts val="0"/>
              </a:spcBef>
              <a:buSzPct val="100000"/>
              <a:defRPr sz="6000"/>
            </a:lvl6pPr>
            <a:lvl7pPr lvl="6" rtl="0" algn="r">
              <a:spcBef>
                <a:spcPts val="0"/>
              </a:spcBef>
              <a:buSzPct val="100000"/>
              <a:defRPr sz="6000"/>
            </a:lvl7pPr>
            <a:lvl8pPr lvl="7" rtl="0" algn="r">
              <a:spcBef>
                <a:spcPts val="0"/>
              </a:spcBef>
              <a:buSzPct val="100000"/>
              <a:defRPr sz="6000"/>
            </a:lvl8pPr>
            <a:lvl9pPr lvl="8" rtl="0" algn="r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55" name="Shape 55"/>
          <p:cNvSpPr/>
          <p:nvPr/>
        </p:nvSpPr>
        <p:spPr>
          <a:xfrm>
            <a:off x="6208125" y="4214587"/>
            <a:ext cx="2250000" cy="1032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bg>
      <p:bgPr>
        <a:solidFill>
          <a:srgbClr val="4ECDC4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 txBox="1"/>
          <p:nvPr>
            <p:ph type="ctrTitle"/>
          </p:nvPr>
        </p:nvSpPr>
        <p:spPr>
          <a:xfrm>
            <a:off x="685800" y="2897793"/>
            <a:ext cx="4505400" cy="143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r">
              <a:spcBef>
                <a:spcPts val="0"/>
              </a:spcBef>
              <a:buClr>
                <a:srgbClr val="FFFFFF"/>
              </a:buClr>
              <a:buSzPct val="100000"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6101100" y="2863388"/>
            <a:ext cx="2446500" cy="1432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1pPr>
            <a:lvl2pPr lvl="1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2pPr>
            <a:lvl3pPr lvl="2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3pPr>
            <a:lvl4pPr lvl="3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4pPr>
            <a:lvl5pPr lvl="4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5pPr>
            <a:lvl6pPr lvl="5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6pPr>
            <a:lvl7pPr lvl="6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7pPr>
            <a:lvl8pPr lvl="7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8pPr>
            <a:lvl9pPr lvl="8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65233" y="1146049"/>
            <a:ext cx="4809000" cy="325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grpSp>
        <p:nvGrpSpPr>
          <p:cNvPr id="63" name="Shape 63"/>
          <p:cNvGrpSpPr/>
          <p:nvPr/>
        </p:nvGrpSpPr>
        <p:grpSpPr>
          <a:xfrm>
            <a:off x="801025" y="1254240"/>
            <a:ext cx="1957200" cy="710984"/>
            <a:chOff x="801025" y="1367520"/>
            <a:chExt cx="1957200" cy="947979"/>
          </a:xfrm>
        </p:grpSpPr>
        <p:sp>
          <p:nvSpPr>
            <p:cNvPr id="64" name="Shape 64"/>
            <p:cNvSpPr txBox="1"/>
            <p:nvPr/>
          </p:nvSpPr>
          <p:spPr>
            <a:xfrm>
              <a:off x="801025" y="1367520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9400">
                  <a:solidFill>
                    <a:srgbClr val="454F5B"/>
                  </a:solidFill>
                </a:rPr>
                <a:t>‘’</a:t>
              </a:r>
            </a:p>
          </p:txBody>
        </p:sp>
        <p:sp>
          <p:nvSpPr>
            <p:cNvPr id="65" name="Shape 65"/>
            <p:cNvSpPr/>
            <p:nvPr/>
          </p:nvSpPr>
          <p:spPr>
            <a:xfrm>
              <a:off x="1397398" y="1543299"/>
              <a:ext cx="772200" cy="772200"/>
            </a:xfrm>
            <a:prstGeom prst="rect">
              <a:avLst/>
            </a:prstGeom>
            <a:noFill/>
            <a:ln cap="flat" cmpd="sng" w="76200">
              <a:solidFill>
                <a:srgbClr val="454F5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/>
          <p:nvPr/>
        </p:nvSpPr>
        <p:spPr>
          <a:xfrm>
            <a:off x="813272" y="1129641"/>
            <a:ext cx="1533600" cy="1032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0" y="0"/>
            <a:ext cx="137700" cy="51435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691200" y="475724"/>
            <a:ext cx="7761600" cy="493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91200" y="1393425"/>
            <a:ext cx="3767400" cy="3532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4685500" y="1393425"/>
            <a:ext cx="3767400" cy="3532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/>
          <p:nvPr/>
        </p:nvSpPr>
        <p:spPr>
          <a:xfrm>
            <a:off x="813272" y="1129641"/>
            <a:ext cx="1533600" cy="1032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0" y="0"/>
            <a:ext cx="137700" cy="51435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691200" y="475724"/>
            <a:ext cx="7761600" cy="493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91200" y="1393425"/>
            <a:ext cx="2501700" cy="3532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3321087" y="1393425"/>
            <a:ext cx="2501700" cy="3532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81" name="Shape 81"/>
          <p:cNvSpPr txBox="1"/>
          <p:nvPr>
            <p:ph idx="3" type="body"/>
          </p:nvPr>
        </p:nvSpPr>
        <p:spPr>
          <a:xfrm>
            <a:off x="5950975" y="1393425"/>
            <a:ext cx="2501700" cy="3532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82" name="Shape 82"/>
          <p:cNvSpPr/>
          <p:nvPr/>
        </p:nvSpPr>
        <p:spPr>
          <a:xfrm>
            <a:off x="813272" y="1129641"/>
            <a:ext cx="1533600" cy="1032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0" y="0"/>
            <a:ext cx="137700" cy="51435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691200" y="475724"/>
            <a:ext cx="7761600" cy="493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6" name="Shape 86"/>
          <p:cNvSpPr/>
          <p:nvPr/>
        </p:nvSpPr>
        <p:spPr>
          <a:xfrm>
            <a:off x="0" y="0"/>
            <a:ext cx="137700" cy="51435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813272" y="1129641"/>
            <a:ext cx="1533600" cy="1032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4335075"/>
            <a:ext cx="8229600" cy="705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360"/>
              </a:spcBef>
              <a:buClr>
                <a:srgbClr val="738498"/>
              </a:buClr>
              <a:buSzPct val="100000"/>
              <a:buNone/>
              <a:defRPr sz="1800">
                <a:solidFill>
                  <a:srgbClr val="738498"/>
                </a:solidFill>
              </a:defRPr>
            </a:lvl1pPr>
          </a:lstStyle>
          <a:p/>
        </p:txBody>
      </p:sp>
      <p:sp>
        <p:nvSpPr>
          <p:cNvPr id="90" name="Shape 90"/>
          <p:cNvSpPr/>
          <p:nvPr/>
        </p:nvSpPr>
        <p:spPr>
          <a:xfrm>
            <a:off x="3805198" y="4288941"/>
            <a:ext cx="1533600" cy="1032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-3" y="5040225"/>
            <a:ext cx="9144000" cy="1032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rgbClr val="4ECDC4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-3" y="5040225"/>
            <a:ext cx="9144000" cy="1032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691200" y="475724"/>
            <a:ext cx="7761600" cy="493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rgbClr val="C7F464"/>
              </a:buClr>
              <a:buSzPct val="100000"/>
              <a:buFont typeface="Montserrat"/>
              <a:buChar char="▣"/>
              <a:defRPr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480"/>
              </a:spcBef>
              <a:buClr>
                <a:srgbClr val="C7F464"/>
              </a:buClr>
              <a:buSzPct val="100000"/>
              <a:buFont typeface="Montserrat"/>
              <a:buChar char="□"/>
              <a:defRPr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480"/>
              </a:spcBef>
              <a:buClr>
                <a:srgbClr val="C7F464"/>
              </a:buClr>
              <a:buSzPct val="100000"/>
              <a:buFont typeface="Montserrat"/>
              <a:defRPr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png"/><Relationship Id="rId4" Type="http://schemas.openxmlformats.org/officeDocument/2006/relationships/hyperlink" Target="https://twitter.com/Biosensors_JSC" TargetMode="External"/><Relationship Id="rId5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.wikipedia.org/wiki/Volvox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08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gif"/><Relationship Id="rId4" Type="http://schemas.openxmlformats.org/officeDocument/2006/relationships/image" Target="../media/image07.png"/><Relationship Id="rId5" Type="http://schemas.openxmlformats.org/officeDocument/2006/relationships/hyperlink" Target="http://www.daviddarling.info/encyclopedia/C/contractile_vacuole.html" TargetMode="External"/><Relationship Id="rId6" Type="http://schemas.openxmlformats.org/officeDocument/2006/relationships/hyperlink" Target="https://commons.wikimedia.org/wiki/File:Plant_cell_wall_diagram-en.sv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ctrTitle"/>
          </p:nvPr>
        </p:nvSpPr>
        <p:spPr>
          <a:xfrm>
            <a:off x="3070525" y="2028737"/>
            <a:ext cx="5445900" cy="180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00"/>
              <a:t>How does salt concentration influence </a:t>
            </a:r>
            <a:r>
              <a:rPr i="1" lang="en" sz="3700"/>
              <a:t>Volvox aureus </a:t>
            </a:r>
            <a:r>
              <a:rPr lang="en" sz="3700"/>
              <a:t>motility?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736150" y="4200850"/>
            <a:ext cx="52017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Clément Caporal - Julien Pichon - Sarah Talon Sampieri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736150" y="3832750"/>
            <a:ext cx="44073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BIOSENSORS WEEK #3 - 2017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49" y="490875"/>
            <a:ext cx="3419324" cy="3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6652825" y="969300"/>
            <a:ext cx="18636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  <a:hlinkClick r:id="rId4"/>
              </a:rPr>
              <a:t>@Biosensors_JSC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8229" y="745278"/>
            <a:ext cx="816192" cy="8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/>
          <p:nvPr/>
        </p:nvSpPr>
        <p:spPr>
          <a:xfrm>
            <a:off x="6144075" y="4113200"/>
            <a:ext cx="2519100" cy="2607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479525" y="325099"/>
            <a:ext cx="7761600" cy="49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limits of our setup</a:t>
            </a:r>
          </a:p>
        </p:txBody>
      </p:sp>
      <p:sp>
        <p:nvSpPr>
          <p:cNvPr id="294" name="Shape 294"/>
          <p:cNvSpPr txBox="1"/>
          <p:nvPr>
            <p:ph idx="2" type="body"/>
          </p:nvPr>
        </p:nvSpPr>
        <p:spPr>
          <a:xfrm>
            <a:off x="3638162" y="967225"/>
            <a:ext cx="2501700" cy="353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Water flow</a:t>
            </a:r>
          </a:p>
        </p:txBody>
      </p:sp>
      <p:sp>
        <p:nvSpPr>
          <p:cNvPr id="295" name="Shape 295"/>
          <p:cNvSpPr txBox="1"/>
          <p:nvPr>
            <p:ph idx="3" type="body"/>
          </p:nvPr>
        </p:nvSpPr>
        <p:spPr>
          <a:xfrm>
            <a:off x="5619475" y="640650"/>
            <a:ext cx="3096000" cy="75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Strength of blue light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3">
            <a:alphaModFix/>
          </a:blip>
          <a:srcRect b="40733" l="0" r="0" t="0"/>
          <a:stretch/>
        </p:blipFill>
        <p:spPr>
          <a:xfrm>
            <a:off x="1297725" y="1761275"/>
            <a:ext cx="6737700" cy="30483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rgbClr val="C7F464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97" name="Shape 297"/>
          <p:cNvSpPr txBox="1"/>
          <p:nvPr/>
        </p:nvSpPr>
        <p:spPr>
          <a:xfrm rot="-5400000">
            <a:off x="-581575" y="3075150"/>
            <a:ext cx="2691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yncopate"/>
                <a:ea typeface="Syncopate"/>
                <a:cs typeface="Syncopate"/>
                <a:sym typeface="Syncopate"/>
              </a:rPr>
              <a:t>2 minutes time laps</a:t>
            </a:r>
          </a:p>
        </p:txBody>
      </p:sp>
      <p:sp>
        <p:nvSpPr>
          <p:cNvPr id="298" name="Shape 298"/>
          <p:cNvSpPr/>
          <p:nvPr/>
        </p:nvSpPr>
        <p:spPr>
          <a:xfrm>
            <a:off x="600550" y="1084875"/>
            <a:ext cx="2043900" cy="21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833900" y="967225"/>
            <a:ext cx="2501700" cy="55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Sample size &lt; 10</a:t>
            </a:r>
          </a:p>
        </p:txBody>
      </p:sp>
      <p:cxnSp>
        <p:nvCxnSpPr>
          <p:cNvPr id="300" name="Shape 300"/>
          <p:cNvCxnSpPr/>
          <p:nvPr/>
        </p:nvCxnSpPr>
        <p:spPr>
          <a:xfrm>
            <a:off x="1494150" y="2363475"/>
            <a:ext cx="1376400" cy="18000"/>
          </a:xfrm>
          <a:prstGeom prst="straightConnector1">
            <a:avLst/>
          </a:prstGeom>
          <a:noFill/>
          <a:ln cap="flat" cmpd="sng" w="38100">
            <a:solidFill>
              <a:srgbClr val="C7F464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1" name="Shape 301"/>
          <p:cNvSpPr txBox="1"/>
          <p:nvPr/>
        </p:nvSpPr>
        <p:spPr>
          <a:xfrm>
            <a:off x="1458550" y="1924275"/>
            <a:ext cx="13347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3F3F3"/>
                </a:solidFill>
                <a:latin typeface="Syncopate"/>
                <a:ea typeface="Syncopate"/>
                <a:cs typeface="Syncopate"/>
                <a:sym typeface="Syncopate"/>
              </a:rPr>
              <a:t>3.5mm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3169643" y="1717300"/>
            <a:ext cx="2889000" cy="2758500"/>
          </a:xfrm>
          <a:prstGeom prst="ellipse">
            <a:avLst/>
          </a:prstGeom>
          <a:noFill/>
          <a:ln cap="flat" cmpd="sng" w="114300">
            <a:solidFill>
              <a:srgbClr val="4ECDC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Check if the phenomenon is reversible</a:t>
            </a:r>
          </a:p>
        </p:txBody>
      </p:sp>
      <p:sp>
        <p:nvSpPr>
          <p:cNvPr id="307" name="Shape 307"/>
          <p:cNvSpPr/>
          <p:nvPr/>
        </p:nvSpPr>
        <p:spPr>
          <a:xfrm>
            <a:off x="543612" y="1778414"/>
            <a:ext cx="2889000" cy="2758500"/>
          </a:xfrm>
          <a:prstGeom prst="ellipse">
            <a:avLst/>
          </a:prstGeom>
          <a:noFill/>
          <a:ln cap="flat" cmpd="sng" w="114300">
            <a:solidFill>
              <a:srgbClr val="C7F46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Bigger slides for better phototaxis</a:t>
            </a:r>
          </a:p>
        </p:txBody>
      </p:sp>
      <p:sp>
        <p:nvSpPr>
          <p:cNvPr id="308" name="Shape 308"/>
          <p:cNvSpPr/>
          <p:nvPr/>
        </p:nvSpPr>
        <p:spPr>
          <a:xfrm>
            <a:off x="5795675" y="1778414"/>
            <a:ext cx="2889000" cy="2758500"/>
          </a:xfrm>
          <a:prstGeom prst="ellipse">
            <a:avLst/>
          </a:prstGeom>
          <a:noFill/>
          <a:ln cap="flat" cmpd="sng" w="114300">
            <a:solidFill>
              <a:srgbClr val="454F5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Quantification of inner cell energy flow</a:t>
            </a:r>
          </a:p>
        </p:txBody>
      </p:sp>
      <p:sp>
        <p:nvSpPr>
          <p:cNvPr id="309" name="Shape 309"/>
          <p:cNvSpPr/>
          <p:nvPr/>
        </p:nvSpPr>
        <p:spPr>
          <a:xfrm>
            <a:off x="600550" y="1084875"/>
            <a:ext cx="2043900" cy="21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 txBox="1"/>
          <p:nvPr>
            <p:ph type="title"/>
          </p:nvPr>
        </p:nvSpPr>
        <p:spPr>
          <a:xfrm>
            <a:off x="885750" y="888574"/>
            <a:ext cx="7761600" cy="49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Perspectives on </a:t>
            </a:r>
            <a:r>
              <a:rPr i="1" lang="en"/>
              <a:t>Volvox aureus</a:t>
            </a:r>
            <a:r>
              <a:rPr lang="en"/>
              <a:t> and the salinity effect study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4F5B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613712" y="346349"/>
            <a:ext cx="7761600" cy="49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Bibliography </a:t>
            </a:r>
          </a:p>
        </p:txBody>
      </p:sp>
      <p:sp>
        <p:nvSpPr>
          <p:cNvPr id="316" name="Shape 316"/>
          <p:cNvSpPr/>
          <p:nvPr/>
        </p:nvSpPr>
        <p:spPr>
          <a:xfrm>
            <a:off x="429037" y="839850"/>
            <a:ext cx="5726100" cy="39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6231562" y="839850"/>
            <a:ext cx="2483400" cy="39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318" name="Shape 318"/>
          <p:cNvSpPr txBox="1"/>
          <p:nvPr/>
        </p:nvSpPr>
        <p:spPr>
          <a:xfrm>
            <a:off x="6524500" y="1367075"/>
            <a:ext cx="19872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79400" lvl="0" rtl="0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« Volvox: Occurrence, Structure and Reproduction (With Diagrams) ». </a:t>
            </a:r>
            <a:r>
              <a:rPr i="1" lang="en" sz="800">
                <a:latin typeface="Montserrat"/>
                <a:ea typeface="Montserrat"/>
                <a:cs typeface="Montserrat"/>
                <a:sym typeface="Montserrat"/>
              </a:rPr>
              <a:t>Biology Discussion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, 4 février 2016. http://www.biologydiscussion.com/algae/life-cycle-algae/volvox-occurrence-structure-and-reproduction-with-diagrams/21149</a:t>
            </a: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6341750" y="945050"/>
            <a:ext cx="1783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Images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531242" y="881312"/>
            <a:ext cx="1735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Knowledge 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531225" y="1239562"/>
            <a:ext cx="27801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General informations about </a:t>
            </a:r>
            <a:r>
              <a:rPr b="1" i="1" lang="en" sz="1100">
                <a:latin typeface="Montserrat"/>
                <a:ea typeface="Montserrat"/>
                <a:cs typeface="Montserrat"/>
                <a:sym typeface="Montserrat"/>
              </a:rPr>
              <a:t>Volvox: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100" u="sng"/>
          </a:p>
        </p:txBody>
      </p:sp>
      <p:sp>
        <p:nvSpPr>
          <p:cNvPr id="322" name="Shape 322"/>
          <p:cNvSpPr txBox="1"/>
          <p:nvPr/>
        </p:nvSpPr>
        <p:spPr>
          <a:xfrm>
            <a:off x="796575" y="1596150"/>
            <a:ext cx="5200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79400" lvl="0" rtl="0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« Volvox - Wikipedia » </a:t>
            </a:r>
            <a:r>
              <a:rPr lang="en" sz="600"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https://en.wikipedia.org/wiki/Volvox</a:t>
            </a: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indent="-279400" lvl="0" rtl="0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« Mic-UK: Volvox, one of the seven wonders of the micro-world. »</a:t>
            </a:r>
          </a:p>
          <a:p>
            <a:pPr indent="-349250" lvl="0" rtl="0">
              <a:lnSpc>
                <a:spcPct val="135000"/>
              </a:lnSpc>
              <a:spcBef>
                <a:spcPts val="0"/>
              </a:spcBef>
              <a:buClr>
                <a:schemeClr val="dk1"/>
              </a:buClr>
              <a:buSzPct val="183333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« How does a volvox eat? » https://www.reference.com/science/volvox-eat-3bd9708e98b05171</a:t>
            </a:r>
            <a:r>
              <a:rPr lang="en" sz="600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31225" y="1913062"/>
            <a:ext cx="3151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Phototaxis in </a:t>
            </a:r>
            <a:r>
              <a:rPr b="1" i="1" lang="en" sz="1100">
                <a:latin typeface="Montserrat"/>
                <a:ea typeface="Montserrat"/>
                <a:cs typeface="Montserrat"/>
                <a:sym typeface="Montserrat"/>
              </a:rPr>
              <a:t>Volvox: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796575" y="2158775"/>
            <a:ext cx="54528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79400" lvl="0" rtl="0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Ueki, Noriko, Shigeru Matsunaga, Isao Inouye, et Armin Hallmann. « How 5000 independent rowers coordinate their strokes in order to row into the sunlight: Phototaxis in the multicellular green alga Volvox ». </a:t>
            </a:r>
            <a:r>
              <a:rPr i="1" lang="en" sz="600">
                <a:latin typeface="Montserrat"/>
                <a:ea typeface="Montserrat"/>
                <a:cs typeface="Montserrat"/>
                <a:sym typeface="Montserrat"/>
              </a:rPr>
              <a:t>BMC Biology</a:t>
            </a: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 8 (2010): 103. doi:10.1186/1741-7007-8-103.</a:t>
            </a:r>
          </a:p>
          <a:p>
            <a:pPr indent="-279400" lvl="0" rtl="0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Hironobu Sakaguchi “ </a:t>
            </a:r>
            <a:r>
              <a:rPr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« Effect of external ionic environment on phototaxis of </a:t>
            </a:r>
            <a:r>
              <a:rPr i="1"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Volvox carteri </a:t>
            </a:r>
            <a:r>
              <a:rPr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» </a:t>
            </a:r>
            <a:r>
              <a:rPr i="1"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Plant and Cell physiol </a:t>
            </a:r>
            <a:r>
              <a:rPr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 (1979)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531225" y="2537962"/>
            <a:ext cx="2281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Contractile vacuole: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796575" y="2881675"/>
            <a:ext cx="53052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79400" lvl="0" rtl="0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Komsic-Buchmann, Karin, Luisa Wöstehoff, et Burkhard Becker. « The Contractile Vacuole as a Key Regulator of Cellular Water Flow in Chlamydomonas Reinhardtii ». </a:t>
            </a:r>
            <a:r>
              <a:rPr i="1" lang="en" sz="600">
                <a:latin typeface="Montserrat"/>
                <a:ea typeface="Montserrat"/>
                <a:cs typeface="Montserrat"/>
                <a:sym typeface="Montserrat"/>
              </a:rPr>
              <a:t>Eukaryotic Cell</a:t>
            </a: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 13, n</a:t>
            </a:r>
            <a:r>
              <a:rPr baseline="30000" lang="en" sz="600"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 11 (novembre 2014): 1421‑30. doi:10.1128/EC.00163-14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indent="-349250" lvl="0" rtl="0">
              <a:lnSpc>
                <a:spcPct val="135000"/>
              </a:lnSpc>
              <a:spcBef>
                <a:spcPts val="0"/>
              </a:spcBef>
              <a:buClr>
                <a:schemeClr val="dk1"/>
              </a:buClr>
              <a:buSzPct val="183333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« Contractile Vacuole ». </a:t>
            </a:r>
            <a:r>
              <a:rPr i="1"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Wikipedia</a:t>
            </a:r>
          </a:p>
          <a:p>
            <a:pPr indent="-279400" lvl="0" rtl="0">
              <a:lnSpc>
                <a:spcPct val="135000"/>
              </a:lnSpc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  <p:sp>
        <p:nvSpPr>
          <p:cNvPr id="327" name="Shape 327"/>
          <p:cNvSpPr txBox="1"/>
          <p:nvPr/>
        </p:nvSpPr>
        <p:spPr>
          <a:xfrm>
            <a:off x="531225" y="3217850"/>
            <a:ext cx="5076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Similarities between </a:t>
            </a:r>
            <a:r>
              <a:rPr b="1" i="1" lang="en" sz="1100">
                <a:latin typeface="Montserrat"/>
                <a:ea typeface="Montserrat"/>
                <a:cs typeface="Montserrat"/>
                <a:sym typeface="Montserrat"/>
              </a:rPr>
              <a:t>Chlamydomonas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i="1" lang="en" sz="1100">
                <a:latin typeface="Montserrat"/>
                <a:ea typeface="Montserrat"/>
                <a:cs typeface="Montserrat"/>
                <a:sym typeface="Montserrat"/>
              </a:rPr>
              <a:t>Volvox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796575" y="3479800"/>
            <a:ext cx="45462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79400" lvl="0" rtl="0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«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Volvox, Chlamydomonas, Evolution of Multicellularity | Learn Science at Scitable ».</a:t>
            </a:r>
          </a:p>
          <a:p>
            <a:pPr indent="-349250" lvl="0" rtl="0">
              <a:lnSpc>
                <a:spcPct val="135000"/>
              </a:lnSpc>
              <a:spcBef>
                <a:spcPts val="0"/>
              </a:spcBef>
              <a:buClr>
                <a:schemeClr val="dk1"/>
              </a:buClr>
              <a:buSzPct val="183333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« Nucleated assembly of Chlamydomonas and Volvox cell walls ». </a:t>
            </a:r>
            <a:r>
              <a:rPr i="1"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Journal of Cell Biology</a:t>
            </a:r>
            <a:r>
              <a:rPr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105, n</a:t>
            </a:r>
            <a:r>
              <a:rPr baseline="30000"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5 (1 novembre 1987): 2373‑82.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531225" y="3881375"/>
            <a:ext cx="4057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Flagella in </a:t>
            </a:r>
            <a:r>
              <a:rPr b="1" i="1" lang="en" sz="1100">
                <a:latin typeface="Montserrat"/>
                <a:ea typeface="Montserrat"/>
                <a:cs typeface="Montserrat"/>
                <a:sym typeface="Montserrat"/>
              </a:rPr>
              <a:t>Volvox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i="1" lang="en" sz="1100">
                <a:latin typeface="Montserrat"/>
                <a:ea typeface="Montserrat"/>
                <a:cs typeface="Montserrat"/>
                <a:sym typeface="Montserrat"/>
              </a:rPr>
              <a:t>Chlamydomonas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796575" y="4144025"/>
            <a:ext cx="52002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79400" lvl="0" rtl="0">
              <a:lnSpc>
                <a:spcPct val="135000"/>
              </a:lnSpc>
              <a:spcBef>
                <a:spcPts val="0"/>
              </a:spcBef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rtl="0">
              <a:lnSpc>
                <a:spcPct val="135000"/>
              </a:lnSpc>
              <a:spcBef>
                <a:spcPts val="0"/>
              </a:spcBef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rtl="0">
              <a:lnSpc>
                <a:spcPct val="135000"/>
              </a:lnSpc>
              <a:spcBef>
                <a:spcPts val="0"/>
              </a:spcBef>
              <a:buNone/>
            </a:pP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Hand, William G., et Wolfgang Haupt. « Flagellar Activity of the Colony Members of Volvox Aureus Ehrbg. during Light Stimulation* ». </a:t>
            </a:r>
            <a:r>
              <a:rPr i="1" lang="en" sz="600">
                <a:latin typeface="Montserrat"/>
                <a:ea typeface="Montserrat"/>
                <a:cs typeface="Montserrat"/>
                <a:sym typeface="Montserrat"/>
              </a:rPr>
              <a:t>The Journal of Protozoology</a:t>
            </a: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 18, n</a:t>
            </a:r>
            <a:r>
              <a:rPr baseline="30000" lang="en" sz="600"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 3 (1 août 1971): 361‑64. doi:10.1111/j.1550-7408.1971.tb03333.x.</a:t>
            </a:r>
          </a:p>
          <a:p>
            <a:pPr indent="-349250" lvl="0" rtl="0">
              <a:lnSpc>
                <a:spcPct val="135000"/>
              </a:lnSpc>
              <a:spcBef>
                <a:spcPts val="0"/>
              </a:spcBef>
              <a:buClr>
                <a:schemeClr val="dk1"/>
              </a:buClr>
              <a:buSzPct val="183333"/>
              <a:buFont typeface="Arial"/>
              <a:buNone/>
            </a:pPr>
            <a:r>
              <a:rPr lang="en" sz="600">
                <a:solidFill>
                  <a:schemeClr val="dk1"/>
                </a:solidFill>
              </a:rPr>
              <a:t>Johnson, K. A., et J. L. Rosenbaum. « Flagellar Regeneration in Chlamydomonas: A Model System for Studying Organelle Assembly ». </a:t>
            </a:r>
            <a:r>
              <a:rPr i="1" lang="en" sz="600">
                <a:solidFill>
                  <a:schemeClr val="dk1"/>
                </a:solidFill>
              </a:rPr>
              <a:t>Trends in Cell Biology</a:t>
            </a:r>
            <a:r>
              <a:rPr lang="en" sz="600">
                <a:solidFill>
                  <a:schemeClr val="dk1"/>
                </a:solidFill>
              </a:rPr>
              <a:t> 3, n</a:t>
            </a:r>
            <a:r>
              <a:rPr baseline="30000" lang="en" sz="600">
                <a:solidFill>
                  <a:schemeClr val="dk1"/>
                </a:solidFill>
              </a:rPr>
              <a:t>o</a:t>
            </a:r>
            <a:r>
              <a:rPr lang="en" sz="600">
                <a:solidFill>
                  <a:schemeClr val="dk1"/>
                </a:solidFill>
              </a:rPr>
              <a:t> 5 (mai 1993): 156‑61.</a:t>
            </a:r>
          </a:p>
          <a:p>
            <a:pPr indent="-279400" lvl="0" rtl="0">
              <a:lnSpc>
                <a:spcPct val="13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637837" y="729450"/>
            <a:ext cx="1987200" cy="110400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 txBox="1"/>
          <p:nvPr/>
        </p:nvSpPr>
        <p:spPr>
          <a:xfrm>
            <a:off x="6341750" y="3263375"/>
            <a:ext cx="1783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Protocol video: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6341762" y="3688925"/>
            <a:ext cx="20604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https://youtu.be/OKXiIRd8ePY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 txBox="1"/>
          <p:nvPr>
            <p:ph idx="4294967295" type="ctrTitle"/>
          </p:nvPr>
        </p:nvSpPr>
        <p:spPr>
          <a:xfrm>
            <a:off x="582500" y="1237856"/>
            <a:ext cx="67461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0">
                <a:solidFill>
                  <a:srgbClr val="4ECDC4"/>
                </a:solidFill>
              </a:rPr>
              <a:t>Thanks!</a:t>
            </a:r>
          </a:p>
        </p:txBody>
      </p:sp>
      <p:sp>
        <p:nvSpPr>
          <p:cNvPr id="340" name="Shape 340"/>
          <p:cNvSpPr txBox="1"/>
          <p:nvPr>
            <p:ph idx="4294967295" type="subTitle"/>
          </p:nvPr>
        </p:nvSpPr>
        <p:spPr>
          <a:xfrm>
            <a:off x="751907" y="2059910"/>
            <a:ext cx="5025300" cy="62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000"/>
              <a:t>Any questions?</a:t>
            </a:r>
          </a:p>
        </p:txBody>
      </p:sp>
      <p:sp>
        <p:nvSpPr>
          <p:cNvPr id="341" name="Shape 341"/>
          <p:cNvSpPr txBox="1"/>
          <p:nvPr>
            <p:ph idx="4294967295" type="body"/>
          </p:nvPr>
        </p:nvSpPr>
        <p:spPr>
          <a:xfrm>
            <a:off x="701975" y="3244951"/>
            <a:ext cx="66651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Special thanks to our mentors: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454F5B"/>
                </a:solidFill>
              </a:rPr>
              <a:t>Gaspard Baudrin, Yulian Dobrev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454F5B"/>
                </a:solidFill>
              </a:rPr>
              <a:t>Ueki Noriko, Idan Nuval</a:t>
            </a:r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450" y="2275347"/>
            <a:ext cx="1836200" cy="106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4525" y="1143625"/>
            <a:ext cx="2126136" cy="8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4350" y="-292000"/>
            <a:ext cx="2706500" cy="16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0874" y="3522374"/>
            <a:ext cx="699774" cy="12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5875" y="3904074"/>
            <a:ext cx="899574" cy="89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55800" y="291675"/>
            <a:ext cx="6374700" cy="49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3600"/>
              <a:t>Volvox aureus</a:t>
            </a:r>
            <a:r>
              <a:rPr lang="en" sz="3600"/>
              <a:t> as a salinity </a:t>
            </a:r>
          </a:p>
        </p:txBody>
      </p:sp>
      <p:pic>
        <p:nvPicPr>
          <p:cNvPr descr="Volvox" id="110" name="Shape 110" title="Volvox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25" y="734461"/>
            <a:ext cx="6500374" cy="40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764398" y="1117606"/>
            <a:ext cx="1725600" cy="1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6730600" y="0"/>
            <a:ext cx="2411400" cy="51435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6778650" y="2043525"/>
            <a:ext cx="2363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Family: </a:t>
            </a:r>
            <a:r>
              <a:rPr i="1" lang="en" sz="1800">
                <a:latin typeface="Montserrat"/>
                <a:ea typeface="Montserrat"/>
                <a:cs typeface="Montserrat"/>
                <a:sym typeface="Montserrat"/>
              </a:rPr>
              <a:t>Volvocacae 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6778650" y="1568925"/>
            <a:ext cx="2363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Green algae 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6778650" y="2518125"/>
            <a:ext cx="24507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Habitat : freshwater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Related family: 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800">
                <a:latin typeface="Montserrat"/>
                <a:ea typeface="Montserrat"/>
                <a:cs typeface="Montserrat"/>
                <a:sym typeface="Montserrat"/>
              </a:rPr>
              <a:t>Clamydomonas</a:t>
            </a:r>
          </a:p>
        </p:txBody>
      </p:sp>
      <p:pic>
        <p:nvPicPr>
          <p:cNvPr descr="Volvox" id="116" name="Shape 116" title="Volvox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25" y="680836"/>
            <a:ext cx="6500374" cy="40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230212" y="4592300"/>
            <a:ext cx="65004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http://www.biologydiscussion.com/algae/life-cycle-algae/volvox-occurrence-structure-and-reproduction-with-diagrams/21149</a:t>
            </a:r>
          </a:p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6721550" y="280925"/>
            <a:ext cx="2181300" cy="49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 sensor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41607" l="62501" r="7576" t="13633"/>
          <a:stretch/>
        </p:blipFill>
        <p:spPr>
          <a:xfrm rot="10800000">
            <a:off x="1421700" y="2144949"/>
            <a:ext cx="2327250" cy="22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3326200" y="4062625"/>
            <a:ext cx="774600" cy="774600"/>
          </a:xfrm>
          <a:prstGeom prst="ellips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yncopate"/>
                <a:ea typeface="Syncopate"/>
                <a:cs typeface="Syncopate"/>
                <a:sym typeface="Syncopate"/>
              </a:rPr>
              <a:t>Cl-</a:t>
            </a:r>
          </a:p>
        </p:txBody>
      </p:sp>
      <p:sp>
        <p:nvSpPr>
          <p:cNvPr id="125" name="Shape 125"/>
          <p:cNvSpPr/>
          <p:nvPr/>
        </p:nvSpPr>
        <p:spPr>
          <a:xfrm>
            <a:off x="4485975" y="398575"/>
            <a:ext cx="774600" cy="774600"/>
          </a:xfrm>
          <a:prstGeom prst="ellips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yncopate"/>
                <a:ea typeface="Syncopate"/>
                <a:cs typeface="Syncopate"/>
                <a:sym typeface="Syncopate"/>
              </a:rPr>
              <a:t>Cl-</a:t>
            </a:r>
          </a:p>
        </p:txBody>
      </p:sp>
      <p:sp>
        <p:nvSpPr>
          <p:cNvPr id="126" name="Shape 126"/>
          <p:cNvSpPr/>
          <p:nvPr/>
        </p:nvSpPr>
        <p:spPr>
          <a:xfrm>
            <a:off x="3935000" y="2501375"/>
            <a:ext cx="827100" cy="8214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yncopate"/>
                <a:ea typeface="Syncopate"/>
                <a:cs typeface="Syncopate"/>
                <a:sym typeface="Syncopate"/>
              </a:rPr>
              <a:t>Na+</a:t>
            </a:r>
          </a:p>
        </p:txBody>
      </p:sp>
      <p:sp>
        <p:nvSpPr>
          <p:cNvPr id="127" name="Shape 127"/>
          <p:cNvSpPr/>
          <p:nvPr/>
        </p:nvSpPr>
        <p:spPr>
          <a:xfrm>
            <a:off x="697150" y="3864575"/>
            <a:ext cx="827100" cy="8214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yncopate"/>
                <a:ea typeface="Syncopate"/>
                <a:cs typeface="Syncopate"/>
                <a:sym typeface="Syncopate"/>
              </a:rPr>
              <a:t>Na+</a:t>
            </a:r>
          </a:p>
        </p:txBody>
      </p:sp>
      <p:sp>
        <p:nvSpPr>
          <p:cNvPr id="128" name="Shape 128"/>
          <p:cNvSpPr/>
          <p:nvPr/>
        </p:nvSpPr>
        <p:spPr>
          <a:xfrm>
            <a:off x="626750" y="1740675"/>
            <a:ext cx="827100" cy="8214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yncopate"/>
                <a:ea typeface="Syncopate"/>
                <a:cs typeface="Syncopate"/>
                <a:sym typeface="Syncopate"/>
              </a:rPr>
              <a:t>Na+</a:t>
            </a:r>
          </a:p>
        </p:txBody>
      </p:sp>
      <p:sp>
        <p:nvSpPr>
          <p:cNvPr id="129" name="Shape 129"/>
          <p:cNvSpPr/>
          <p:nvPr/>
        </p:nvSpPr>
        <p:spPr>
          <a:xfrm>
            <a:off x="3326200" y="1331275"/>
            <a:ext cx="827100" cy="8214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yncopate"/>
                <a:ea typeface="Syncopate"/>
                <a:cs typeface="Syncopate"/>
                <a:sym typeface="Syncopate"/>
              </a:rPr>
              <a:t>Na+</a:t>
            </a:r>
          </a:p>
        </p:txBody>
      </p:sp>
      <p:sp>
        <p:nvSpPr>
          <p:cNvPr id="130" name="Shape 130"/>
          <p:cNvSpPr/>
          <p:nvPr/>
        </p:nvSpPr>
        <p:spPr>
          <a:xfrm>
            <a:off x="1524250" y="783450"/>
            <a:ext cx="774600" cy="774600"/>
          </a:xfrm>
          <a:prstGeom prst="ellips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yncopate"/>
                <a:ea typeface="Syncopate"/>
                <a:cs typeface="Syncopate"/>
                <a:sym typeface="Syncopate"/>
              </a:rPr>
              <a:t>Cl-</a:t>
            </a:r>
          </a:p>
        </p:txBody>
      </p:sp>
      <p:sp>
        <p:nvSpPr>
          <p:cNvPr id="131" name="Shape 131"/>
          <p:cNvSpPr/>
          <p:nvPr/>
        </p:nvSpPr>
        <p:spPr>
          <a:xfrm>
            <a:off x="202000" y="144150"/>
            <a:ext cx="774600" cy="774600"/>
          </a:xfrm>
          <a:prstGeom prst="ellips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yncopate"/>
                <a:ea typeface="Syncopate"/>
                <a:cs typeface="Syncopate"/>
                <a:sym typeface="Syncopate"/>
              </a:rPr>
              <a:t>Cl-</a:t>
            </a:r>
          </a:p>
        </p:txBody>
      </p:sp>
      <p:sp>
        <p:nvSpPr>
          <p:cNvPr id="132" name="Shape 132"/>
          <p:cNvSpPr txBox="1"/>
          <p:nvPr>
            <p:ph idx="4294967295" type="title"/>
          </p:nvPr>
        </p:nvSpPr>
        <p:spPr>
          <a:xfrm>
            <a:off x="5821575" y="1558050"/>
            <a:ext cx="30003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If we change the salinity gradient, the movement will change.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5821575" y="2712200"/>
            <a:ext cx="3177300" cy="22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Osmosis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Montserrat"/>
              <a:buChar char="●"/>
            </a:pPr>
            <a:r>
              <a:rPr lang="en" sz="24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Changing form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indent="-381000" lvl="0" marL="457200">
              <a:spcBef>
                <a:spcPts val="0"/>
              </a:spcBef>
              <a:buSzPct val="1000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Movement indirectly affected?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733500" y="1032325"/>
            <a:ext cx="1971600" cy="3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>
            <p:ph type="title"/>
          </p:nvPr>
        </p:nvSpPr>
        <p:spPr>
          <a:xfrm>
            <a:off x="264525" y="183325"/>
            <a:ext cx="4707000" cy="49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Testing our hypothesis:</a:t>
            </a:r>
          </a:p>
        </p:txBody>
      </p:sp>
      <p:sp>
        <p:nvSpPr>
          <p:cNvPr id="140" name="Shape 140"/>
          <p:cNvSpPr/>
          <p:nvPr/>
        </p:nvSpPr>
        <p:spPr>
          <a:xfrm>
            <a:off x="464648" y="616792"/>
            <a:ext cx="1671300" cy="1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5318275" y="0"/>
            <a:ext cx="3825600" cy="51519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579250" y="2011150"/>
            <a:ext cx="3030650" cy="202124"/>
          </a:xfrm>
          <a:prstGeom prst="flowChartInputOutput">
            <a:avLst/>
          </a:prstGeom>
          <a:solidFill>
            <a:srgbClr val="DD7E6B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/>
        </p:nvSpPr>
        <p:spPr>
          <a:xfrm rot="-5400000">
            <a:off x="6959201" y="3754633"/>
            <a:ext cx="404400" cy="324300"/>
          </a:xfrm>
          <a:prstGeom prst="flowChartDelay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6960744" y="4135824"/>
            <a:ext cx="401100" cy="11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6149831" y="1626486"/>
            <a:ext cx="2023200" cy="445500"/>
          </a:xfrm>
          <a:prstGeom prst="donut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6640778" y="635099"/>
            <a:ext cx="477600" cy="1179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7180223" y="635099"/>
            <a:ext cx="477600" cy="1179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6640778" y="1687120"/>
            <a:ext cx="477600" cy="17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7180223" y="1687120"/>
            <a:ext cx="477600" cy="17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5811198" y="2913390"/>
            <a:ext cx="2700238" cy="589463"/>
          </a:xfrm>
          <a:prstGeom prst="flowChartInputOutpu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/>
        </p:nvSpPr>
        <p:spPr>
          <a:xfrm rot="7017075">
            <a:off x="6077515" y="3243416"/>
            <a:ext cx="278665" cy="281997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/>
        </p:nvSpPr>
        <p:spPr>
          <a:xfrm rot="7017075">
            <a:off x="6465749" y="3243416"/>
            <a:ext cx="278665" cy="281997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/>
        </p:nvSpPr>
        <p:spPr>
          <a:xfrm rot="7017075">
            <a:off x="6830649" y="3243416"/>
            <a:ext cx="278665" cy="281997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/>
        </p:nvSpPr>
        <p:spPr>
          <a:xfrm rot="7017075">
            <a:off x="7225784" y="3243416"/>
            <a:ext cx="278665" cy="281997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/>
        </p:nvSpPr>
        <p:spPr>
          <a:xfrm rot="7017075">
            <a:off x="7614019" y="3243416"/>
            <a:ext cx="278665" cy="281997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/>
        </p:nvSpPr>
        <p:spPr>
          <a:xfrm rot="-3839231">
            <a:off x="6391282" y="2860871"/>
            <a:ext cx="278403" cy="28213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/>
        </p:nvSpPr>
        <p:spPr>
          <a:xfrm rot="-3839231">
            <a:off x="6776974" y="2860871"/>
            <a:ext cx="278403" cy="28213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/>
        </p:nvSpPr>
        <p:spPr>
          <a:xfrm rot="-3839231">
            <a:off x="7133703" y="2860871"/>
            <a:ext cx="278403" cy="28213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/>
        </p:nvSpPr>
        <p:spPr>
          <a:xfrm rot="-3839231">
            <a:off x="7539552" y="2860871"/>
            <a:ext cx="278403" cy="28213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/>
        </p:nvSpPr>
        <p:spPr>
          <a:xfrm rot="-3839231">
            <a:off x="7905088" y="2860871"/>
            <a:ext cx="278403" cy="28213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5946731" y="4438088"/>
            <a:ext cx="2429400" cy="596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yncopate"/>
                <a:ea typeface="Syncopate"/>
                <a:cs typeface="Syncopate"/>
                <a:sym typeface="Syncopate"/>
              </a:rPr>
              <a:t>Arduino</a:t>
            </a:r>
          </a:p>
        </p:txBody>
      </p:sp>
      <p:cxnSp>
        <p:nvCxnSpPr>
          <p:cNvPr id="162" name="Shape 162"/>
          <p:cNvCxnSpPr>
            <a:endCxn id="161" idx="0"/>
          </p:cNvCxnSpPr>
          <p:nvPr/>
        </p:nvCxnSpPr>
        <p:spPr>
          <a:xfrm>
            <a:off x="7161431" y="4246388"/>
            <a:ext cx="0" cy="191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3" name="Shape 163"/>
          <p:cNvSpPr txBox="1"/>
          <p:nvPr/>
        </p:nvSpPr>
        <p:spPr>
          <a:xfrm>
            <a:off x="5900700" y="2219112"/>
            <a:ext cx="25212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latin typeface="Syncopate"/>
                <a:ea typeface="Syncopate"/>
                <a:cs typeface="Syncopate"/>
                <a:sym typeface="Syncopate"/>
              </a:rPr>
              <a:t>~ 530 nm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6881400" y="3821962"/>
            <a:ext cx="25212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Syncopate"/>
                <a:ea typeface="Syncopate"/>
                <a:cs typeface="Syncopate"/>
                <a:sym typeface="Syncopate"/>
              </a:rPr>
              <a:t>~ 440 nm</a:t>
            </a:r>
          </a:p>
        </p:txBody>
      </p:sp>
      <p:sp>
        <p:nvSpPr>
          <p:cNvPr id="165" name="Shape 165"/>
          <p:cNvSpPr/>
          <p:nvPr/>
        </p:nvSpPr>
        <p:spPr>
          <a:xfrm rot="5400000">
            <a:off x="-546575" y="2757664"/>
            <a:ext cx="2429100" cy="456300"/>
          </a:xfrm>
          <a:prstGeom prst="flowChartDelay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/>
        </p:nvSpPr>
        <p:spPr>
          <a:xfrm rot="5400000">
            <a:off x="-414826" y="2863469"/>
            <a:ext cx="2165700" cy="356100"/>
          </a:xfrm>
          <a:prstGeom prst="flowChartDelay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/>
        </p:nvSpPr>
        <p:spPr>
          <a:xfrm rot="5400000">
            <a:off x="1778143" y="1413856"/>
            <a:ext cx="1023900" cy="314700"/>
          </a:xfrm>
          <a:prstGeom prst="flowChartDelay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/>
        </p:nvSpPr>
        <p:spPr>
          <a:xfrm rot="5400000">
            <a:off x="1833655" y="1471546"/>
            <a:ext cx="912600" cy="246000"/>
          </a:xfrm>
          <a:prstGeom prst="flowChartDelay">
            <a:avLst/>
          </a:prstGeom>
          <a:solidFill>
            <a:srgbClr val="980000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 rot="5400000">
            <a:off x="2115597" y="1859903"/>
            <a:ext cx="1023900" cy="314700"/>
          </a:xfrm>
          <a:prstGeom prst="flowChartDelay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/>
        </p:nvSpPr>
        <p:spPr>
          <a:xfrm rot="5400000">
            <a:off x="2171109" y="1917593"/>
            <a:ext cx="912599" cy="246000"/>
          </a:xfrm>
          <a:prstGeom prst="flowChartDelay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/>
        </p:nvSpPr>
        <p:spPr>
          <a:xfrm rot="5400000">
            <a:off x="2316345" y="2041345"/>
            <a:ext cx="1023900" cy="314700"/>
          </a:xfrm>
          <a:prstGeom prst="flowChartDelay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/>
        </p:nvSpPr>
        <p:spPr>
          <a:xfrm rot="5400000">
            <a:off x="2371857" y="2099034"/>
            <a:ext cx="912600" cy="246000"/>
          </a:xfrm>
          <a:prstGeom prst="flowChartDelay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 rot="5400000">
            <a:off x="2517094" y="2222786"/>
            <a:ext cx="1023900" cy="314700"/>
          </a:xfrm>
          <a:prstGeom prst="flowChartDelay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 rot="5400000">
            <a:off x="2572606" y="2280475"/>
            <a:ext cx="912600" cy="246000"/>
          </a:xfrm>
          <a:prstGeom prst="flowChartDelay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/>
        </p:nvSpPr>
        <p:spPr>
          <a:xfrm rot="5400000">
            <a:off x="2717843" y="2404227"/>
            <a:ext cx="1023900" cy="314700"/>
          </a:xfrm>
          <a:prstGeom prst="flowChartDelay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/>
        </p:nvSpPr>
        <p:spPr>
          <a:xfrm rot="5400000">
            <a:off x="2773354" y="2461917"/>
            <a:ext cx="912600" cy="246000"/>
          </a:xfrm>
          <a:prstGeom prst="flowChartDelay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/>
        </p:nvSpPr>
        <p:spPr>
          <a:xfrm rot="5400000">
            <a:off x="2918591" y="2585669"/>
            <a:ext cx="1023900" cy="314700"/>
          </a:xfrm>
          <a:prstGeom prst="flowChartDelay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/>
        </p:nvSpPr>
        <p:spPr>
          <a:xfrm rot="5400000">
            <a:off x="2974103" y="2643358"/>
            <a:ext cx="912600" cy="246000"/>
          </a:xfrm>
          <a:prstGeom prst="flowChartDelay">
            <a:avLst/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/>
          <p:nvPr/>
        </p:nvSpPr>
        <p:spPr>
          <a:xfrm rot="5400000">
            <a:off x="3119340" y="2767110"/>
            <a:ext cx="1023900" cy="314700"/>
          </a:xfrm>
          <a:prstGeom prst="flowChartDelay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/>
        </p:nvSpPr>
        <p:spPr>
          <a:xfrm rot="5400000">
            <a:off x="3174852" y="2824800"/>
            <a:ext cx="912600" cy="246000"/>
          </a:xfrm>
          <a:prstGeom prst="flowChartDelay">
            <a:avLst/>
          </a:prstGeom>
          <a:solidFill>
            <a:srgbClr val="1155CC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2000024" y="676750"/>
            <a:ext cx="287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yncopate"/>
                <a:ea typeface="Syncopate"/>
                <a:cs typeface="Syncopate"/>
                <a:sym typeface="Syncopate"/>
              </a:rPr>
              <a:t>Salinity gradient (g/mL) </a:t>
            </a:r>
          </a:p>
        </p:txBody>
      </p:sp>
      <p:cxnSp>
        <p:nvCxnSpPr>
          <p:cNvPr id="182" name="Shape 182"/>
          <p:cNvCxnSpPr/>
          <p:nvPr/>
        </p:nvCxnSpPr>
        <p:spPr>
          <a:xfrm flipH="1">
            <a:off x="2296616" y="2109009"/>
            <a:ext cx="1800" cy="15861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3" name="Shape 183"/>
          <p:cNvCxnSpPr/>
          <p:nvPr/>
        </p:nvCxnSpPr>
        <p:spPr>
          <a:xfrm>
            <a:off x="2296497" y="3695168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4" name="Shape 184"/>
          <p:cNvSpPr txBox="1"/>
          <p:nvPr/>
        </p:nvSpPr>
        <p:spPr>
          <a:xfrm>
            <a:off x="2620441" y="3474418"/>
            <a:ext cx="14403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80000"/>
                </a:solidFill>
                <a:latin typeface="Syncopate"/>
                <a:ea typeface="Syncopate"/>
                <a:cs typeface="Syncopate"/>
                <a:sym typeface="Syncopate"/>
              </a:rPr>
              <a:t>0 nc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Syncopate"/>
                <a:ea typeface="Syncopate"/>
                <a:cs typeface="Syncopate"/>
                <a:sym typeface="Syncopate"/>
              </a:rPr>
              <a:t>0.01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Syncopate"/>
                <a:ea typeface="Syncopate"/>
                <a:cs typeface="Syncopate"/>
                <a:sym typeface="Syncopate"/>
              </a:rPr>
              <a:t>0.03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Syncopate"/>
                <a:ea typeface="Syncopate"/>
                <a:cs typeface="Syncopate"/>
                <a:sym typeface="Syncopate"/>
              </a:rPr>
              <a:t>0.06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Syncopate"/>
                <a:ea typeface="Syncopate"/>
                <a:cs typeface="Syncopate"/>
                <a:sym typeface="Syncopate"/>
              </a:rPr>
              <a:t>0.07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Syncopate"/>
                <a:ea typeface="Syncopate"/>
                <a:cs typeface="Syncopate"/>
                <a:sym typeface="Syncopate"/>
              </a:rPr>
              <a:t>0.08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Syncopate"/>
                <a:ea typeface="Syncopate"/>
                <a:cs typeface="Syncopate"/>
                <a:sym typeface="Syncopate"/>
              </a:rPr>
              <a:t>0.1 PC </a:t>
            </a:r>
          </a:p>
        </p:txBody>
      </p:sp>
      <p:cxnSp>
        <p:nvCxnSpPr>
          <p:cNvPr id="185" name="Shape 185"/>
          <p:cNvCxnSpPr/>
          <p:nvPr/>
        </p:nvCxnSpPr>
        <p:spPr>
          <a:xfrm flipH="1">
            <a:off x="7588525" y="2130250"/>
            <a:ext cx="9000" cy="7425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6" name="Shape 186"/>
          <p:cNvSpPr txBox="1"/>
          <p:nvPr/>
        </p:nvSpPr>
        <p:spPr>
          <a:xfrm>
            <a:off x="218625" y="1073800"/>
            <a:ext cx="10944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Syncopate"/>
                <a:ea typeface="Syncopate"/>
                <a:cs typeface="Syncopate"/>
                <a:sym typeface="Syncopate"/>
              </a:rPr>
              <a:t>Mother culture</a:t>
            </a:r>
          </a:p>
        </p:txBody>
      </p:sp>
      <p:cxnSp>
        <p:nvCxnSpPr>
          <p:cNvPr id="187" name="Shape 187"/>
          <p:cNvCxnSpPr/>
          <p:nvPr/>
        </p:nvCxnSpPr>
        <p:spPr>
          <a:xfrm flipH="1">
            <a:off x="6525975" y="2077887"/>
            <a:ext cx="9000" cy="7425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8" name="Shape 188"/>
          <p:cNvCxnSpPr/>
          <p:nvPr/>
        </p:nvCxnSpPr>
        <p:spPr>
          <a:xfrm rot="10800000">
            <a:off x="6605075" y="3404062"/>
            <a:ext cx="0" cy="4179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9" name="Shape 189"/>
          <p:cNvCxnSpPr/>
          <p:nvPr/>
        </p:nvCxnSpPr>
        <p:spPr>
          <a:xfrm rot="10800000">
            <a:off x="7486000" y="3404050"/>
            <a:ext cx="0" cy="4179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0" name="Shape 190"/>
          <p:cNvCxnSpPr/>
          <p:nvPr/>
        </p:nvCxnSpPr>
        <p:spPr>
          <a:xfrm rot="10800000">
            <a:off x="7084000" y="3237125"/>
            <a:ext cx="0" cy="4179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1" name="Shape 191"/>
          <p:cNvSpPr txBox="1"/>
          <p:nvPr/>
        </p:nvSpPr>
        <p:spPr>
          <a:xfrm>
            <a:off x="5985133" y="76649"/>
            <a:ext cx="25212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Syncopate"/>
                <a:ea typeface="Syncopate"/>
                <a:cs typeface="Syncopate"/>
                <a:sym typeface="Syncopate"/>
              </a:rPr>
              <a:t>Binocular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718175" y="1074900"/>
            <a:ext cx="1678500" cy="1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97" name="Shape 197"/>
          <p:cNvCxnSpPr/>
          <p:nvPr/>
        </p:nvCxnSpPr>
        <p:spPr>
          <a:xfrm rot="10800000">
            <a:off x="1823792" y="2923414"/>
            <a:ext cx="519900" cy="4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8" name="Shape 198"/>
          <p:cNvCxnSpPr/>
          <p:nvPr/>
        </p:nvCxnSpPr>
        <p:spPr>
          <a:xfrm>
            <a:off x="2558659" y="3608207"/>
            <a:ext cx="1964999" cy="24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9" name="Shape 199"/>
          <p:cNvSpPr/>
          <p:nvPr/>
        </p:nvSpPr>
        <p:spPr>
          <a:xfrm rot="10800000">
            <a:off x="8410926" y="3143387"/>
            <a:ext cx="575400" cy="516300"/>
          </a:xfrm>
          <a:prstGeom prst="flowChartDelay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/>
        </p:nvSpPr>
        <p:spPr>
          <a:xfrm rot="5400000">
            <a:off x="8745746" y="3322697"/>
            <a:ext cx="638700" cy="15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50047">
            <a:off x="3707917" y="4442473"/>
            <a:ext cx="2798017" cy="1744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50047">
            <a:off x="4141030" y="3127622"/>
            <a:ext cx="2798017" cy="1744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50047">
            <a:off x="2938132" y="3407493"/>
            <a:ext cx="2798017" cy="17448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Shape 204"/>
          <p:cNvCxnSpPr/>
          <p:nvPr/>
        </p:nvCxnSpPr>
        <p:spPr>
          <a:xfrm rot="8841133">
            <a:off x="5712191" y="4409228"/>
            <a:ext cx="933132" cy="705203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5" name="Shape 205"/>
          <p:cNvCxnSpPr/>
          <p:nvPr/>
        </p:nvCxnSpPr>
        <p:spPr>
          <a:xfrm flipH="1" rot="8841741">
            <a:off x="5227189" y="3582470"/>
            <a:ext cx="1132528" cy="824115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6" name="Shape 206"/>
          <p:cNvCxnSpPr/>
          <p:nvPr/>
        </p:nvCxnSpPr>
        <p:spPr>
          <a:xfrm rot="8841380">
            <a:off x="4862680" y="3312442"/>
            <a:ext cx="1161819" cy="327303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7" name="Shape 207"/>
          <p:cNvSpPr/>
          <p:nvPr/>
        </p:nvSpPr>
        <p:spPr>
          <a:xfrm rot="8842183">
            <a:off x="5489469" y="4629759"/>
            <a:ext cx="157450" cy="14896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/>
        </p:nvSpPr>
        <p:spPr>
          <a:xfrm rot="8842183">
            <a:off x="5949336" y="3281864"/>
            <a:ext cx="157450" cy="14896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/>
        </p:nvSpPr>
        <p:spPr>
          <a:xfrm rot="8842183">
            <a:off x="4750013" y="3590914"/>
            <a:ext cx="157450" cy="14896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50047">
            <a:off x="4868526" y="4512241"/>
            <a:ext cx="2798017" cy="174483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490994" y="2758771"/>
            <a:ext cx="2595473" cy="200343"/>
          </a:xfrm>
          <a:prstGeom prst="flowChartInputOutput">
            <a:avLst/>
          </a:prstGeom>
          <a:solidFill>
            <a:srgbClr val="DD7E6B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979645" y="2377498"/>
            <a:ext cx="1732500" cy="441600"/>
          </a:xfrm>
          <a:prstGeom prst="donut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1400096" y="1394850"/>
            <a:ext cx="408900" cy="1168799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1862080" y="1394850"/>
            <a:ext cx="408900" cy="1168799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1400096" y="2437597"/>
            <a:ext cx="408900" cy="176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1862080" y="2437597"/>
            <a:ext cx="408900" cy="176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/>
        </p:nvSpPr>
        <p:spPr>
          <a:xfrm rot="7005905">
            <a:off x="1045731" y="2960714"/>
            <a:ext cx="1460250" cy="1607149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447">
            <a:off x="162357" y="3010999"/>
            <a:ext cx="1880596" cy="1091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447">
            <a:off x="862289" y="3218580"/>
            <a:ext cx="1880596" cy="1091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447">
            <a:off x="-211218" y="3428660"/>
            <a:ext cx="1880596" cy="10919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/>
          <p:nvPr/>
        </p:nvSpPr>
        <p:spPr>
          <a:xfrm>
            <a:off x="1630602" y="3673138"/>
            <a:ext cx="343799" cy="3354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22" name="Shape 222"/>
          <p:cNvCxnSpPr/>
          <p:nvPr/>
        </p:nvCxnSpPr>
        <p:spPr>
          <a:xfrm>
            <a:off x="1636198" y="3734685"/>
            <a:ext cx="338400" cy="2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3" name="Shape 223"/>
          <p:cNvCxnSpPr/>
          <p:nvPr/>
        </p:nvCxnSpPr>
        <p:spPr>
          <a:xfrm>
            <a:off x="1634945" y="3775756"/>
            <a:ext cx="338400" cy="2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4" name="Shape 224"/>
          <p:cNvCxnSpPr/>
          <p:nvPr/>
        </p:nvCxnSpPr>
        <p:spPr>
          <a:xfrm>
            <a:off x="1634945" y="3816827"/>
            <a:ext cx="338400" cy="2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5" name="Shape 225"/>
          <p:cNvCxnSpPr/>
          <p:nvPr/>
        </p:nvCxnSpPr>
        <p:spPr>
          <a:xfrm>
            <a:off x="1634945" y="3857899"/>
            <a:ext cx="338400" cy="2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6" name="Shape 226"/>
          <p:cNvCxnSpPr/>
          <p:nvPr/>
        </p:nvCxnSpPr>
        <p:spPr>
          <a:xfrm>
            <a:off x="1634945" y="3898970"/>
            <a:ext cx="338400" cy="2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7" name="Shape 227"/>
          <p:cNvCxnSpPr/>
          <p:nvPr/>
        </p:nvCxnSpPr>
        <p:spPr>
          <a:xfrm>
            <a:off x="1634945" y="3940041"/>
            <a:ext cx="338400" cy="2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8" name="Shape 228"/>
          <p:cNvCxnSpPr/>
          <p:nvPr/>
        </p:nvCxnSpPr>
        <p:spPr>
          <a:xfrm rot="10800000">
            <a:off x="1719936" y="3675198"/>
            <a:ext cx="0" cy="33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9" name="Shape 229"/>
          <p:cNvCxnSpPr/>
          <p:nvPr/>
        </p:nvCxnSpPr>
        <p:spPr>
          <a:xfrm rot="10800000">
            <a:off x="1760784" y="3675198"/>
            <a:ext cx="0" cy="33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0" name="Shape 230"/>
          <p:cNvCxnSpPr/>
          <p:nvPr/>
        </p:nvCxnSpPr>
        <p:spPr>
          <a:xfrm rot="10800000">
            <a:off x="1802540" y="3675198"/>
            <a:ext cx="0" cy="33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1" name="Shape 231"/>
          <p:cNvCxnSpPr/>
          <p:nvPr/>
        </p:nvCxnSpPr>
        <p:spPr>
          <a:xfrm rot="10800000">
            <a:off x="1856460" y="3675198"/>
            <a:ext cx="0" cy="33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2" name="Shape 232"/>
          <p:cNvCxnSpPr/>
          <p:nvPr/>
        </p:nvCxnSpPr>
        <p:spPr>
          <a:xfrm rot="10800000">
            <a:off x="1897308" y="3675198"/>
            <a:ext cx="0" cy="33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3" name="Shape 233"/>
          <p:cNvCxnSpPr/>
          <p:nvPr/>
        </p:nvCxnSpPr>
        <p:spPr>
          <a:xfrm rot="10800000">
            <a:off x="1938156" y="3675198"/>
            <a:ext cx="0" cy="33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4" name="Shape 234"/>
          <p:cNvCxnSpPr/>
          <p:nvPr/>
        </p:nvCxnSpPr>
        <p:spPr>
          <a:xfrm rot="10800000">
            <a:off x="1670704" y="3675198"/>
            <a:ext cx="0" cy="33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5" name="Shape 235"/>
          <p:cNvCxnSpPr/>
          <p:nvPr/>
        </p:nvCxnSpPr>
        <p:spPr>
          <a:xfrm flipH="1" rot="10800000">
            <a:off x="6767775" y="3978425"/>
            <a:ext cx="510600" cy="77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50047">
            <a:off x="5439057" y="3697243"/>
            <a:ext cx="2798017" cy="174483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 rot="8842183">
            <a:off x="7216611" y="3920039"/>
            <a:ext cx="157450" cy="14896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7764900" y="3213925"/>
            <a:ext cx="446825" cy="89375"/>
          </a:xfrm>
          <a:custGeom>
            <a:pathLst>
              <a:path extrusionOk="0" h="3575" w="17873">
                <a:moveTo>
                  <a:pt x="17873" y="3575"/>
                </a:moveTo>
                <a:cubicBezTo>
                  <a:pt x="11809" y="3195"/>
                  <a:pt x="5434" y="2717"/>
                  <a:pt x="0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39" name="Shape 239"/>
          <p:cNvSpPr/>
          <p:nvPr/>
        </p:nvSpPr>
        <p:spPr>
          <a:xfrm>
            <a:off x="8072725" y="3670675"/>
            <a:ext cx="228375" cy="168800"/>
          </a:xfrm>
          <a:custGeom>
            <a:pathLst>
              <a:path extrusionOk="0" h="6752" w="9135">
                <a:moveTo>
                  <a:pt x="9135" y="0"/>
                </a:moveTo>
                <a:cubicBezTo>
                  <a:pt x="5888" y="1948"/>
                  <a:pt x="2677" y="4074"/>
                  <a:pt x="0" y="6752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40" name="Shape 240"/>
          <p:cNvSpPr/>
          <p:nvPr/>
        </p:nvSpPr>
        <p:spPr>
          <a:xfrm>
            <a:off x="8181950" y="2767100"/>
            <a:ext cx="218450" cy="278025"/>
          </a:xfrm>
          <a:custGeom>
            <a:pathLst>
              <a:path extrusionOk="0" h="11121" w="8738">
                <a:moveTo>
                  <a:pt x="8738" y="11121"/>
                </a:moveTo>
                <a:cubicBezTo>
                  <a:pt x="4815" y="8506"/>
                  <a:pt x="2108" y="4216"/>
                  <a:pt x="0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41" name="Shape 241"/>
          <p:cNvSpPr/>
          <p:nvPr/>
        </p:nvSpPr>
        <p:spPr>
          <a:xfrm>
            <a:off x="8509625" y="3760050"/>
            <a:ext cx="39700" cy="407100"/>
          </a:xfrm>
          <a:custGeom>
            <a:pathLst>
              <a:path extrusionOk="0" h="16284" w="1588">
                <a:moveTo>
                  <a:pt x="1588" y="0"/>
                </a:moveTo>
                <a:cubicBezTo>
                  <a:pt x="1588" y="5453"/>
                  <a:pt x="0" y="10830"/>
                  <a:pt x="0" y="16284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42" name="Shape 242"/>
          <p:cNvSpPr txBox="1"/>
          <p:nvPr>
            <p:ph type="title"/>
          </p:nvPr>
        </p:nvSpPr>
        <p:spPr>
          <a:xfrm>
            <a:off x="261425" y="280525"/>
            <a:ext cx="8998800" cy="49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Movement tracking of</a:t>
            </a:r>
            <a:r>
              <a:rPr i="1" lang="en"/>
              <a:t> Volvox aureus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3075887" y="700337"/>
            <a:ext cx="5904300" cy="21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the </a:t>
            </a:r>
            <a:r>
              <a:rPr lang="en" sz="24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distance 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each </a:t>
            </a:r>
            <a:r>
              <a:rPr i="1" lang="en" sz="2400">
                <a:latin typeface="Montserrat"/>
                <a:ea typeface="Montserrat"/>
                <a:cs typeface="Montserrat"/>
                <a:sym typeface="Montserrat"/>
              </a:rPr>
              <a:t>Volvox aureus 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travels depending on the concentration of salt of the medium? </a:t>
            </a:r>
          </a:p>
        </p:txBody>
      </p:sp>
      <p:sp>
        <p:nvSpPr>
          <p:cNvPr id="244" name="Shape 244"/>
          <p:cNvSpPr/>
          <p:nvPr/>
        </p:nvSpPr>
        <p:spPr>
          <a:xfrm rot="8842183">
            <a:off x="6650213" y="4738464"/>
            <a:ext cx="157450" cy="14896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_2.png" id="249" name="Shape 249"/>
          <p:cNvPicPr preferRelativeResize="0"/>
          <p:nvPr/>
        </p:nvPicPr>
        <p:blipFill rotWithShape="1">
          <a:blip r:embed="rId3">
            <a:alphaModFix/>
          </a:blip>
          <a:srcRect b="0" l="1839" r="1849" t="0"/>
          <a:stretch/>
        </p:blipFill>
        <p:spPr>
          <a:xfrm>
            <a:off x="376525" y="778775"/>
            <a:ext cx="8382675" cy="436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/>
          <p:nvPr/>
        </p:nvSpPr>
        <p:spPr>
          <a:xfrm>
            <a:off x="0" y="0"/>
            <a:ext cx="9144000" cy="9396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 txBox="1"/>
          <p:nvPr>
            <p:ph idx="4294967295" type="ctrTitle"/>
          </p:nvPr>
        </p:nvSpPr>
        <p:spPr>
          <a:xfrm>
            <a:off x="98150" y="184050"/>
            <a:ext cx="8939400" cy="687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2400">
                <a:solidFill>
                  <a:srgbClr val="454F5B"/>
                </a:solidFill>
              </a:rPr>
              <a:t>Volvox </a:t>
            </a:r>
            <a:r>
              <a:rPr lang="en" sz="2400">
                <a:solidFill>
                  <a:srgbClr val="454F5B"/>
                </a:solidFill>
              </a:rPr>
              <a:t>tends to decrease the distance travelled when salt gradient increases.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25" y="778775"/>
            <a:ext cx="8382675" cy="436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/>
          <p:nvPr/>
        </p:nvSpPr>
        <p:spPr>
          <a:xfrm>
            <a:off x="0" y="0"/>
            <a:ext cx="9144000" cy="9396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 txBox="1"/>
          <p:nvPr>
            <p:ph idx="4294967295" type="ctrTitle"/>
          </p:nvPr>
        </p:nvSpPr>
        <p:spPr>
          <a:xfrm>
            <a:off x="98150" y="184050"/>
            <a:ext cx="8939400" cy="687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2400">
                <a:solidFill>
                  <a:srgbClr val="454F5B"/>
                </a:solidFill>
              </a:rPr>
              <a:t>Volvox</a:t>
            </a:r>
            <a:r>
              <a:rPr lang="en" sz="2400">
                <a:solidFill>
                  <a:srgbClr val="454F5B"/>
                </a:solidFill>
              </a:rPr>
              <a:t> tends to decrease the distance travelled when salt gradient increases.</a:t>
            </a:r>
          </a:p>
        </p:txBody>
      </p:sp>
      <p:sp>
        <p:nvSpPr>
          <p:cNvPr id="259" name="Shape 259"/>
          <p:cNvSpPr/>
          <p:nvPr/>
        </p:nvSpPr>
        <p:spPr>
          <a:xfrm>
            <a:off x="1457925" y="3069800"/>
            <a:ext cx="5397050" cy="1387825"/>
          </a:xfrm>
          <a:custGeom>
            <a:pathLst>
              <a:path extrusionOk="0" h="55513" w="215882">
                <a:moveTo>
                  <a:pt x="0" y="0"/>
                </a:moveTo>
                <a:cubicBezTo>
                  <a:pt x="845" y="6278"/>
                  <a:pt x="3441" y="33747"/>
                  <a:pt x="5071" y="37671"/>
                </a:cubicBezTo>
                <a:cubicBezTo>
                  <a:pt x="6701" y="41595"/>
                  <a:pt x="8029" y="24510"/>
                  <a:pt x="9780" y="23544"/>
                </a:cubicBezTo>
                <a:cubicBezTo>
                  <a:pt x="11530" y="22578"/>
                  <a:pt x="10323" y="26622"/>
                  <a:pt x="15576" y="31875"/>
                </a:cubicBezTo>
                <a:cubicBezTo>
                  <a:pt x="20828" y="37127"/>
                  <a:pt x="33384" y="52461"/>
                  <a:pt x="41293" y="55057"/>
                </a:cubicBezTo>
                <a:cubicBezTo>
                  <a:pt x="49201" y="57653"/>
                  <a:pt x="33927" y="47873"/>
                  <a:pt x="63026" y="47451"/>
                </a:cubicBezTo>
                <a:cubicBezTo>
                  <a:pt x="92124" y="47028"/>
                  <a:pt x="190406" y="51676"/>
                  <a:pt x="215882" y="52522"/>
                </a:cubicBez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60" name="Shape 260"/>
          <p:cNvSpPr/>
          <p:nvPr/>
        </p:nvSpPr>
        <p:spPr>
          <a:xfrm>
            <a:off x="5225025" y="1476050"/>
            <a:ext cx="135900" cy="135900"/>
          </a:xfrm>
          <a:prstGeom prst="ellipse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5225024" y="2062239"/>
            <a:ext cx="135900" cy="135900"/>
          </a:xfrm>
          <a:prstGeom prst="ellipse">
            <a:avLst/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 txBox="1"/>
          <p:nvPr/>
        </p:nvSpPr>
        <p:spPr>
          <a:xfrm>
            <a:off x="5532875" y="1263625"/>
            <a:ext cx="25308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Total Movement of one volvox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5532875" y="1892900"/>
            <a:ext cx="21783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Mean for one salt concentration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718175" y="1074900"/>
            <a:ext cx="1678500" cy="1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>
            <p:ph type="title"/>
          </p:nvPr>
        </p:nvSpPr>
        <p:spPr>
          <a:xfrm>
            <a:off x="222675" y="251125"/>
            <a:ext cx="8998800" cy="49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link between osmosis and </a:t>
            </a:r>
            <a:r>
              <a:rPr i="1" lang="en"/>
              <a:t>Volvox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1612725" y="922950"/>
            <a:ext cx="1461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Membrane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5482175" y="922950"/>
            <a:ext cx="2363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Contractile vacuole</a:t>
            </a: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575" y="1560275"/>
            <a:ext cx="3420600" cy="256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75" y="1629725"/>
            <a:ext cx="4242000" cy="245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4881975" y="4288600"/>
            <a:ext cx="39093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Paramecium contractile vacuole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http://www.daviddarling.info/encyclopedia/C/contractile_vacuole.html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422275" y="4288600"/>
            <a:ext cx="43530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Diagram of plant cell wall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https://commons.wikimedia.org/wiki/File:Plant_cell_wall_diagram-en.svg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718175" y="1074900"/>
            <a:ext cx="1678500" cy="1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222675" y="183325"/>
            <a:ext cx="8998800" cy="49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 between osmosis and flagella </a:t>
            </a:r>
          </a:p>
        </p:txBody>
      </p:sp>
      <p:pic>
        <p:nvPicPr>
          <p:cNvPr descr="Capture d’écran (154).png" id="282" name="Shape 282"/>
          <p:cNvPicPr preferRelativeResize="0"/>
          <p:nvPr/>
        </p:nvPicPr>
        <p:blipFill rotWithShape="1">
          <a:blip r:embed="rId3">
            <a:alphaModFix/>
          </a:blip>
          <a:srcRect b="13992" l="28445" r="26258" t="37322"/>
          <a:stretch/>
        </p:blipFill>
        <p:spPr>
          <a:xfrm>
            <a:off x="-212675" y="1730000"/>
            <a:ext cx="6024199" cy="364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 rotWithShape="1">
          <a:blip r:embed="rId4">
            <a:alphaModFix/>
          </a:blip>
          <a:srcRect b="0" l="19627" r="0" t="0"/>
          <a:stretch/>
        </p:blipFill>
        <p:spPr>
          <a:xfrm>
            <a:off x="5596274" y="1016875"/>
            <a:ext cx="3413899" cy="33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342309" y="1016878"/>
            <a:ext cx="43530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Effect  of  external  ionic environment on  phototaxis of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Volvox carteri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- 1979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Hironobu Sakaguchi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5596275" y="4361525"/>
            <a:ext cx="3350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Diagram of eukaryotic flagellum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https://www.studyblue.com/notes/note/n/middy-ii/deck/5472074 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1959725" y="600625"/>
            <a:ext cx="1397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Yes ?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6540525" y="600625"/>
            <a:ext cx="1461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Or not...</a:t>
            </a:r>
          </a:p>
        </p:txBody>
      </p:sp>
      <p:sp>
        <p:nvSpPr>
          <p:cNvPr id="288" name="Shape 288"/>
          <p:cNvSpPr/>
          <p:nvPr/>
        </p:nvSpPr>
        <p:spPr>
          <a:xfrm>
            <a:off x="7853250" y="1884575"/>
            <a:ext cx="1222500" cy="11292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sdemo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